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60" r:id="rId4"/>
    <p:sldId id="266" r:id="rId5"/>
    <p:sldId id="259" r:id="rId6"/>
    <p:sldId id="261" r:id="rId7"/>
    <p:sldId id="262" r:id="rId8"/>
    <p:sldId id="263" r:id="rId9"/>
    <p:sldId id="264" r:id="rId10"/>
    <p:sldId id="265" r:id="rId11"/>
    <p:sldId id="268" r:id="rId12"/>
    <p:sldId id="273" r:id="rId13"/>
    <p:sldId id="274" r:id="rId14"/>
    <p:sldId id="275" r:id="rId15"/>
    <p:sldId id="276" r:id="rId16"/>
    <p:sldId id="277" r:id="rId17"/>
    <p:sldId id="278" r:id="rId18"/>
    <p:sldId id="26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9144000" cy="5143500" type="screen16x9"/>
  <p:notesSz cx="6858000" cy="9144000"/>
  <p:embeddedFontLst>
    <p:embeddedFont>
      <p:font typeface="NanumGothic ExtraBold" panose="020B0600000101010101" charset="-127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871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35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755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8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09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07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095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608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624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085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599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5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76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669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894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370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87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58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79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86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03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95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97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</a:rPr>
              <a:t>CS224n 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 err="1">
                <a:solidFill>
                  <a:srgbClr val="19264B"/>
                </a:solidFill>
              </a:rPr>
              <a:t>김서린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Arc-standard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Transition-based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Parser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4DE1F2CD-6CAE-4028-8D92-B27C8830730E}"/>
              </a:ext>
            </a:extLst>
          </p:cNvPr>
          <p:cNvSpPr txBox="1"/>
          <p:nvPr/>
        </p:nvSpPr>
        <p:spPr>
          <a:xfrm>
            <a:off x="1581849" y="845454"/>
            <a:ext cx="756215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3200" b="1" dirty="0"/>
              <a:t>I ate fish</a:t>
            </a:r>
            <a:endParaRPr lang="en-US" altLang="ko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77875-8E18-4307-82F3-1CE98AD27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780440"/>
            <a:ext cx="2919825" cy="24345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8413B6-2F33-413C-85A9-41CF0C77C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1780440"/>
            <a:ext cx="4195925" cy="25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Dependency Parser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419816-FE90-4F6E-B40A-14FB1E310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989267"/>
            <a:ext cx="4610500" cy="3680779"/>
          </a:xfrm>
          <a:prstGeom prst="rect">
            <a:avLst/>
          </a:prstGeom>
        </p:spPr>
      </p:pic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0D9E4BE6-ABAE-4074-AA8D-5586082FFC35}"/>
              </a:ext>
            </a:extLst>
          </p:cNvPr>
          <p:cNvSpPr txBox="1"/>
          <p:nvPr/>
        </p:nvSpPr>
        <p:spPr>
          <a:xfrm>
            <a:off x="5964459" y="4239189"/>
            <a:ext cx="31091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1) Feature Selection</a:t>
            </a:r>
            <a:endParaRPr lang="en-US" altLang="ko" dirty="0"/>
          </a:p>
        </p:txBody>
      </p: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00A825F0-BB62-4C48-93E7-0B5250D4E1DE}"/>
              </a:ext>
            </a:extLst>
          </p:cNvPr>
          <p:cNvSpPr txBox="1"/>
          <p:nvPr/>
        </p:nvSpPr>
        <p:spPr>
          <a:xfrm>
            <a:off x="5964461" y="3592757"/>
            <a:ext cx="31091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2) Feature Embedding</a:t>
            </a:r>
            <a:endParaRPr lang="en-US" altLang="ko" dirty="0"/>
          </a:p>
        </p:txBody>
      </p: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64D50BBE-E282-4343-AF17-EE9CCF69FE6C}"/>
              </a:ext>
            </a:extLst>
          </p:cNvPr>
          <p:cNvSpPr txBox="1"/>
          <p:nvPr/>
        </p:nvSpPr>
        <p:spPr>
          <a:xfrm>
            <a:off x="5964461" y="2946327"/>
            <a:ext cx="31091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3) Hidden Layer</a:t>
            </a:r>
            <a:endParaRPr lang="en-US" altLang="ko" dirty="0"/>
          </a:p>
        </p:txBody>
      </p:sp>
      <p:sp>
        <p:nvSpPr>
          <p:cNvPr id="16" name="Google Shape;67;p14">
            <a:extLst>
              <a:ext uri="{FF2B5EF4-FFF2-40B4-BE49-F238E27FC236}">
                <a16:creationId xmlns:a16="http://schemas.microsoft.com/office/drawing/2014/main" id="{B45DBA7F-671C-4C41-913A-A04682942B6C}"/>
              </a:ext>
            </a:extLst>
          </p:cNvPr>
          <p:cNvSpPr txBox="1"/>
          <p:nvPr/>
        </p:nvSpPr>
        <p:spPr>
          <a:xfrm>
            <a:off x="5964459" y="2084467"/>
            <a:ext cx="31091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4) </a:t>
            </a:r>
            <a:r>
              <a:rPr lang="en-US" altLang="ko" sz="1600" b="1" dirty="0" err="1"/>
              <a:t>Softmax</a:t>
            </a:r>
            <a:r>
              <a:rPr lang="en-US" altLang="ko" sz="1600" b="1" dirty="0"/>
              <a:t> Layer</a:t>
            </a:r>
            <a:endParaRPr lang="en-US" altLang="ko" dirty="0"/>
          </a:p>
        </p:txBody>
      </p:sp>
    </p:spTree>
    <p:extLst>
      <p:ext uri="{BB962C8B-B14F-4D97-AF65-F5344CB8AC3E}">
        <p14:creationId xmlns:p14="http://schemas.microsoft.com/office/powerpoint/2010/main" val="141403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Dependency Parser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0D9E4BE6-ABAE-4074-AA8D-5586082FFC35}"/>
              </a:ext>
            </a:extLst>
          </p:cNvPr>
          <p:cNvSpPr txBox="1"/>
          <p:nvPr/>
        </p:nvSpPr>
        <p:spPr>
          <a:xfrm>
            <a:off x="1408975" y="1019724"/>
            <a:ext cx="7156687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" sz="1600" b="1" dirty="0"/>
              <a:t>Feature Selection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- STACK, BUFFER</a:t>
            </a:r>
            <a:r>
              <a:rPr lang="ko-KR" altLang="en-US" dirty="0"/>
              <a:t>의 </a:t>
            </a:r>
            <a:r>
              <a:rPr lang="en-US" altLang="ko-KR" dirty="0"/>
              <a:t>top 3 </a:t>
            </a:r>
            <a:r>
              <a:rPr lang="ko-KR" altLang="en-US" dirty="0"/>
              <a:t>단어 </a:t>
            </a:r>
            <a:r>
              <a:rPr lang="en-US" altLang="ko-KR" dirty="0"/>
              <a:t>(6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   : s1, s2, s3, b1, b2, b3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- STACK top 1,2 </a:t>
            </a:r>
            <a:r>
              <a:rPr lang="ko-KR" altLang="en-US" dirty="0"/>
              <a:t>단어의 </a:t>
            </a:r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and 2</a:t>
            </a:r>
            <a:r>
              <a:rPr lang="en-US" altLang="ko-KR" baseline="30000" dirty="0"/>
              <a:t>nd</a:t>
            </a:r>
            <a:r>
              <a:rPr lang="en-US" altLang="ko-KR" dirty="0"/>
              <a:t> left and right child </a:t>
            </a:r>
            <a:r>
              <a:rPr lang="ko-KR" altLang="en-US" dirty="0"/>
              <a:t>단어 </a:t>
            </a:r>
            <a:r>
              <a:rPr lang="en-US" altLang="ko-KR" dirty="0"/>
              <a:t>(8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   : lc1(s1), rc1(s1), lc2(s1), rc2(s1), lc1(s2), rc1(s2), lc2(s2), rc2(s2)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- STACK top 1,2 </a:t>
            </a:r>
            <a:r>
              <a:rPr lang="ko-KR" altLang="en-US" dirty="0"/>
              <a:t>단어의 </a:t>
            </a:r>
            <a:r>
              <a:rPr lang="en-US" altLang="ko-KR" dirty="0"/>
              <a:t>(left of left) and (right of right) child </a:t>
            </a:r>
            <a:r>
              <a:rPr lang="ko-KR" altLang="en-US" dirty="0"/>
              <a:t>단어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   : lc1(lc1(s1)),</a:t>
            </a:r>
            <a:r>
              <a:rPr lang="ko-KR" altLang="en-US" dirty="0"/>
              <a:t> </a:t>
            </a:r>
            <a:r>
              <a:rPr lang="en-US" altLang="ko-KR" dirty="0"/>
              <a:t>rc1(rc1(s1)), lc1(lc1(s2)), rc1(rc1(s2))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- </a:t>
            </a:r>
            <a:r>
              <a:rPr lang="ko-KR" altLang="en-US" dirty="0"/>
              <a:t>선택된 </a:t>
            </a:r>
            <a:r>
              <a:rPr lang="en-US" altLang="ko-KR" dirty="0"/>
              <a:t>word feature</a:t>
            </a:r>
            <a:r>
              <a:rPr lang="ko-KR" altLang="en-US" dirty="0"/>
              <a:t>에 해당하는 </a:t>
            </a:r>
            <a:r>
              <a:rPr lang="en-US" altLang="ko-KR" dirty="0"/>
              <a:t>POS Tag (18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- STACK</a:t>
            </a:r>
            <a:r>
              <a:rPr lang="ko-KR" altLang="en-US" dirty="0"/>
              <a:t>과 </a:t>
            </a:r>
            <a:r>
              <a:rPr lang="en-US" altLang="ko-KR" dirty="0"/>
              <a:t>BUFFER</a:t>
            </a:r>
            <a:r>
              <a:rPr lang="ko-KR" altLang="en-US" dirty="0"/>
              <a:t>의 </a:t>
            </a:r>
            <a:r>
              <a:rPr lang="en-US" altLang="ko-KR" dirty="0"/>
              <a:t>6</a:t>
            </a:r>
            <a:r>
              <a:rPr lang="ko-KR" altLang="en-US" dirty="0"/>
              <a:t>개 단어를 제외하고 선택된 </a:t>
            </a:r>
            <a:r>
              <a:rPr lang="en-US" altLang="ko-KR" dirty="0"/>
              <a:t>word</a:t>
            </a:r>
            <a:r>
              <a:rPr lang="ko-KR" altLang="en-US" dirty="0"/>
              <a:t>에 달린 </a:t>
            </a:r>
            <a:r>
              <a:rPr lang="en-US" altLang="ko-KR" dirty="0"/>
              <a:t>arc-label (12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</a:t>
            </a:r>
            <a:r>
              <a:rPr lang="en-US" altLang="ko" dirty="0">
                <a:sym typeface="Wingdings" panose="05000000000000000000" pitchFamily="2" charset="2"/>
              </a:rPr>
              <a:t> word feature 18</a:t>
            </a:r>
            <a:r>
              <a:rPr lang="ko-KR" altLang="en-US" dirty="0">
                <a:sym typeface="Wingdings" panose="05000000000000000000" pitchFamily="2" charset="2"/>
              </a:rPr>
              <a:t>개 </a:t>
            </a:r>
            <a:r>
              <a:rPr lang="en-US" altLang="ko-KR" dirty="0">
                <a:sym typeface="Wingdings" panose="05000000000000000000" pitchFamily="2" charset="2"/>
              </a:rPr>
              <a:t>+ POS Tag feature 18</a:t>
            </a:r>
            <a:r>
              <a:rPr lang="ko-KR" altLang="en-US" dirty="0">
                <a:sym typeface="Wingdings" panose="05000000000000000000" pitchFamily="2" charset="2"/>
              </a:rPr>
              <a:t>개 </a:t>
            </a:r>
            <a:r>
              <a:rPr lang="en-US" altLang="ko-KR" dirty="0">
                <a:sym typeface="Wingdings" panose="05000000000000000000" pitchFamily="2" charset="2"/>
              </a:rPr>
              <a:t>+ Arc-label feature 12</a:t>
            </a:r>
            <a:r>
              <a:rPr lang="ko-KR" altLang="en-US" dirty="0">
                <a:sym typeface="Wingdings" panose="05000000000000000000" pitchFamily="2" charset="2"/>
              </a:rPr>
              <a:t>개 </a:t>
            </a:r>
            <a:r>
              <a:rPr lang="en-US" altLang="ko-KR" dirty="0">
                <a:sym typeface="Wingdings" panose="05000000000000000000" pitchFamily="2" charset="2"/>
              </a:rPr>
              <a:t>= 48</a:t>
            </a:r>
            <a:r>
              <a:rPr lang="ko-KR" altLang="en-US" dirty="0">
                <a:sym typeface="Wingdings" panose="05000000000000000000" pitchFamily="2" charset="2"/>
              </a:rPr>
              <a:t>개 </a:t>
            </a:r>
            <a:r>
              <a:rPr lang="en-US" altLang="ko-KR" dirty="0">
                <a:sym typeface="Wingdings" panose="05000000000000000000" pitchFamily="2" charset="2"/>
              </a:rPr>
              <a:t>feature</a:t>
            </a:r>
            <a:endParaRPr lang="en-US" altLang="ko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DCFB40-8F6A-46CB-BB77-8741ECB63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527" y="306875"/>
            <a:ext cx="2093598" cy="19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5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Dependency Parser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0D9E4BE6-ABAE-4074-AA8D-5586082FFC35}"/>
              </a:ext>
            </a:extLst>
          </p:cNvPr>
          <p:cNvSpPr txBox="1"/>
          <p:nvPr/>
        </p:nvSpPr>
        <p:spPr>
          <a:xfrm>
            <a:off x="1408975" y="1019724"/>
            <a:ext cx="715668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" sz="1600" b="1" dirty="0"/>
              <a:t>Feature Selection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6EBE23-67D4-4ABD-85CE-371F41886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847" y="1718635"/>
            <a:ext cx="6497848" cy="28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6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Dependency Parser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0D9E4BE6-ABAE-4074-AA8D-5586082FFC35}"/>
              </a:ext>
            </a:extLst>
          </p:cNvPr>
          <p:cNvSpPr txBox="1"/>
          <p:nvPr/>
        </p:nvSpPr>
        <p:spPr>
          <a:xfrm>
            <a:off x="1408975" y="1019724"/>
            <a:ext cx="715668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2) Feature Embedding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D61805-7A1B-4C5A-B511-9422CE543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6"/>
          <a:stretch/>
        </p:blipFill>
        <p:spPr>
          <a:xfrm>
            <a:off x="5055617" y="1450580"/>
            <a:ext cx="3915508" cy="16574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0CA458-3817-4954-86E5-96123EC09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56"/>
          <a:stretch/>
        </p:blipFill>
        <p:spPr>
          <a:xfrm>
            <a:off x="1347454" y="1579126"/>
            <a:ext cx="3699683" cy="15289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1B0A23-5CCF-4F5F-9AE8-A785F72AD7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63"/>
          <a:stretch/>
        </p:blipFill>
        <p:spPr>
          <a:xfrm>
            <a:off x="3029563" y="3236613"/>
            <a:ext cx="3915509" cy="160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6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Dependency Parser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0D9E4BE6-ABAE-4074-AA8D-5586082FFC35}"/>
              </a:ext>
            </a:extLst>
          </p:cNvPr>
          <p:cNvSpPr txBox="1"/>
          <p:nvPr/>
        </p:nvSpPr>
        <p:spPr>
          <a:xfrm>
            <a:off x="1408975" y="1019724"/>
            <a:ext cx="756215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3) Hidden Layer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"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dirty="0"/>
              <a:t>  - </a:t>
            </a:r>
            <a:r>
              <a:rPr lang="ko-KR" altLang="en-US" sz="1600" dirty="0"/>
              <a:t>일반적인 </a:t>
            </a:r>
            <a:r>
              <a:rPr lang="en-US" altLang="ko-KR" sz="1600" dirty="0"/>
              <a:t>feed forward network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dirty="0"/>
              <a:t>  - But, </a:t>
            </a:r>
            <a:r>
              <a:rPr lang="en-US" altLang="ko" sz="1600" dirty="0" err="1"/>
              <a:t>ReLU</a:t>
            </a:r>
            <a:r>
              <a:rPr lang="en-US" altLang="ko" sz="1600" dirty="0"/>
              <a:t>, Sigmoid, Tanh</a:t>
            </a:r>
            <a:r>
              <a:rPr lang="ko-KR" altLang="en-US" sz="1600" dirty="0"/>
              <a:t>와 같은 일반적인 </a:t>
            </a:r>
            <a:r>
              <a:rPr lang="en-US" altLang="ko-KR" sz="1600" dirty="0"/>
              <a:t>activation function </a:t>
            </a:r>
            <a:r>
              <a:rPr lang="ko-KR" altLang="en-US" sz="1600" dirty="0"/>
              <a:t>사용 </a:t>
            </a:r>
            <a:r>
              <a:rPr lang="en-US" altLang="ko-KR" sz="1600" dirty="0"/>
              <a:t>X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dirty="0"/>
              <a:t>  - </a:t>
            </a:r>
            <a:r>
              <a:rPr lang="ko-KR" altLang="en-US" sz="1600" dirty="0"/>
              <a:t>대신 </a:t>
            </a:r>
            <a:r>
              <a:rPr lang="en-US" altLang="ko-KR" sz="1600" dirty="0"/>
              <a:t>word, POS Tag, Arc-label </a:t>
            </a:r>
            <a:r>
              <a:rPr lang="ko-KR" altLang="en-US" sz="1600" dirty="0"/>
              <a:t>간 상호작용 반영할 수 있는 </a:t>
            </a:r>
            <a:r>
              <a:rPr lang="en-US" altLang="ko-KR" sz="1600" dirty="0"/>
              <a:t>cube function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dirty="0"/>
              <a:t>  - </a:t>
            </a:r>
            <a:r>
              <a:rPr lang="ko-KR" altLang="en-US" sz="1600" dirty="0"/>
              <a:t>실험 결과 타 </a:t>
            </a:r>
            <a:r>
              <a:rPr lang="en-US" altLang="ko-KR" sz="1600" dirty="0"/>
              <a:t>non-linearity </a:t>
            </a:r>
            <a:r>
              <a:rPr lang="ko-KR" altLang="en-US" sz="1600" dirty="0"/>
              <a:t>대비 우수한 성능</a:t>
            </a:r>
            <a:endParaRPr lang="en-US" altLang="ko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621D22-05AB-49AC-88B7-5BBF8C37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723" y="2966717"/>
            <a:ext cx="6917074" cy="186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Dependency Parser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0D9E4BE6-ABAE-4074-AA8D-5586082FFC35}"/>
              </a:ext>
            </a:extLst>
          </p:cNvPr>
          <p:cNvSpPr txBox="1"/>
          <p:nvPr/>
        </p:nvSpPr>
        <p:spPr>
          <a:xfrm>
            <a:off x="1408975" y="1019724"/>
            <a:ext cx="715668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4) </a:t>
            </a:r>
            <a:r>
              <a:rPr lang="en-US" altLang="ko" sz="1600" b="1" dirty="0" err="1"/>
              <a:t>Softmax</a:t>
            </a:r>
            <a:r>
              <a:rPr lang="en-US" altLang="ko" sz="1600" b="1" dirty="0"/>
              <a:t> Layer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EEE014-EE9D-4137-91E2-26CC1E8D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47" y="2142962"/>
            <a:ext cx="7354110" cy="19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1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Dependency Parser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67;p14">
            <a:extLst>
              <a:ext uri="{FF2B5EF4-FFF2-40B4-BE49-F238E27FC236}">
                <a16:creationId xmlns:a16="http://schemas.microsoft.com/office/drawing/2014/main" id="{98232ECA-9427-42DD-AE12-0C84DB652704}"/>
              </a:ext>
            </a:extLst>
          </p:cNvPr>
          <p:cNvSpPr txBox="1"/>
          <p:nvPr/>
        </p:nvSpPr>
        <p:spPr>
          <a:xfrm>
            <a:off x="1408975" y="1019724"/>
            <a:ext cx="7156687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Evaluation Measures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1) UAS (Unlabeled Attachment Score) : Arc </a:t>
            </a:r>
            <a:r>
              <a:rPr lang="ko-KR" altLang="en-US" dirty="0"/>
              <a:t>방향만 예측</a:t>
            </a:r>
            <a:endParaRPr lang="en-US" altLang="ko" b="1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2) LAS (Labeled Attachment Score)     : Arc</a:t>
            </a:r>
            <a:r>
              <a:rPr lang="ko-KR" altLang="en-US" dirty="0"/>
              <a:t> 방향과 함께 </a:t>
            </a:r>
            <a:r>
              <a:rPr lang="en-US" altLang="ko-KR" dirty="0"/>
              <a:t>label</a:t>
            </a:r>
            <a:r>
              <a:rPr lang="ko-KR" altLang="en-US" dirty="0"/>
              <a:t>도 예측</a:t>
            </a:r>
            <a:endParaRPr lang="en-US" altLang="ko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DD27EA-F918-4CD0-BD8B-568C2CC77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03" y="2607084"/>
            <a:ext cx="5818994" cy="2277246"/>
          </a:xfrm>
          <a:prstGeom prst="rect">
            <a:avLst/>
          </a:prstGeom>
        </p:spPr>
      </p:pic>
      <p:sp>
        <p:nvSpPr>
          <p:cNvPr id="17" name="Google Shape;67;p14">
            <a:extLst>
              <a:ext uri="{FF2B5EF4-FFF2-40B4-BE49-F238E27FC236}">
                <a16:creationId xmlns:a16="http://schemas.microsoft.com/office/drawing/2014/main" id="{E71DBB72-7531-4C18-9E71-1FE6F0C87975}"/>
              </a:ext>
            </a:extLst>
          </p:cNvPr>
          <p:cNvSpPr txBox="1"/>
          <p:nvPr/>
        </p:nvSpPr>
        <p:spPr>
          <a:xfrm>
            <a:off x="1408975" y="1960784"/>
            <a:ext cx="715668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POS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and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Label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Embedding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유사한 요소들끼리 가까이 위치함</a:t>
            </a:r>
            <a:endParaRPr lang="en-US" altLang="ko" dirty="0"/>
          </a:p>
        </p:txBody>
      </p:sp>
    </p:spTree>
    <p:extLst>
      <p:ext uri="{BB962C8B-B14F-4D97-AF65-F5344CB8AC3E}">
        <p14:creationId xmlns:p14="http://schemas.microsoft.com/office/powerpoint/2010/main" val="126409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6EEFCEB9-4F6B-4FBD-B751-132A3BC7D4B6}"/>
              </a:ext>
            </a:extLst>
          </p:cNvPr>
          <p:cNvSpPr txBox="1"/>
          <p:nvPr/>
        </p:nvSpPr>
        <p:spPr>
          <a:xfrm>
            <a:off x="1416789" y="1523786"/>
            <a:ext cx="6570533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Lecture 5 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Language Models and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Recurrent Neural Networks</a:t>
            </a:r>
            <a:endParaRPr sz="3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3469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Language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Model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0D9E4BE6-ABAE-4074-AA8D-5586082FFC35}"/>
              </a:ext>
            </a:extLst>
          </p:cNvPr>
          <p:cNvSpPr txBox="1"/>
          <p:nvPr/>
        </p:nvSpPr>
        <p:spPr>
          <a:xfrm>
            <a:off x="1408975" y="1019724"/>
            <a:ext cx="7156687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/>
              <a:t>Language Model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단어의 시퀀스에 대해</a:t>
            </a:r>
            <a:r>
              <a:rPr lang="en-US" altLang="ko-KR" dirty="0"/>
              <a:t>, </a:t>
            </a:r>
            <a:r>
              <a:rPr lang="ko-KR" altLang="en-US" dirty="0"/>
              <a:t>얼마나 자연스러운 문장인지 확률을 이용해 예측하는 모델</a:t>
            </a:r>
            <a:endParaRPr lang="en-US" altLang="ko-KR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Language Modeling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- </a:t>
            </a:r>
            <a:r>
              <a:rPr lang="ko-KR" altLang="en-US" dirty="0"/>
              <a:t>주어진 단어의 시퀀스에 대해 다음에 나타날 단어가 무엇인지 예측하는 작업</a:t>
            </a:r>
            <a:endParaRPr lang="en-US" altLang="ko-KR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- </a:t>
            </a:r>
            <a:r>
              <a:rPr lang="ko-KR" altLang="en-US" dirty="0"/>
              <a:t>기계번역</a:t>
            </a:r>
            <a:r>
              <a:rPr lang="en-US" altLang="ko-KR" dirty="0"/>
              <a:t>, </a:t>
            </a:r>
            <a:r>
              <a:rPr lang="ko-KR" altLang="en-US" dirty="0"/>
              <a:t>음성인식</a:t>
            </a:r>
            <a:r>
              <a:rPr lang="en-US" altLang="ko-KR" dirty="0"/>
              <a:t>, </a:t>
            </a:r>
            <a:r>
              <a:rPr lang="ko-KR" altLang="en-US" dirty="0"/>
              <a:t>자동완성 등에 이용</a:t>
            </a:r>
            <a:endParaRPr lang="en-US" altLang="ko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749992-B3B1-407E-A7F0-377F5006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871" y="2732847"/>
            <a:ext cx="4449529" cy="786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7F4FCB-6E79-4E76-8883-28E350BC3B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953"/>
          <a:stretch/>
        </p:blipFill>
        <p:spPr>
          <a:xfrm>
            <a:off x="1387000" y="3664012"/>
            <a:ext cx="7178662" cy="13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3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937505" y="1820125"/>
            <a:ext cx="303362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김</a:t>
            </a:r>
            <a:r>
              <a:rPr lang="ko-KR" altLang="en-US" dirty="0"/>
              <a:t>병찬</a:t>
            </a:r>
            <a:r>
              <a:rPr lang="en-US" altLang="ko-KR" dirty="0"/>
              <a:t>(</a:t>
            </a:r>
            <a:r>
              <a:rPr lang="ko-KR" altLang="en-US" dirty="0"/>
              <a:t>통계학과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 err="1"/>
              <a:t>김서린</a:t>
            </a:r>
            <a:r>
              <a:rPr lang="en-US" altLang="ko-KR" dirty="0"/>
              <a:t>(</a:t>
            </a:r>
            <a:r>
              <a:rPr lang="ko-KR" altLang="en-US" dirty="0"/>
              <a:t>응용통계학과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이재용</a:t>
            </a:r>
            <a:r>
              <a:rPr lang="en-US" altLang="ko-KR" dirty="0"/>
              <a:t>(</a:t>
            </a:r>
            <a:r>
              <a:rPr lang="ko-KR" altLang="en-US" dirty="0"/>
              <a:t>통계학과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22.03.31. 15:00 – 17:00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응용통계학과 분석실에서 진행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EE8AF0-4E34-45DC-99BA-CA9636B6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562" y="1055550"/>
            <a:ext cx="4289552" cy="32171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N-gram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Language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Models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0D9E4BE6-ABAE-4074-AA8D-5586082FFC35}"/>
              </a:ext>
            </a:extLst>
          </p:cNvPr>
          <p:cNvSpPr txBox="1"/>
          <p:nvPr/>
        </p:nvSpPr>
        <p:spPr>
          <a:xfrm>
            <a:off x="1408975" y="1019724"/>
            <a:ext cx="7156687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N-gram Language Models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- Neural Network </a:t>
            </a:r>
            <a:r>
              <a:rPr lang="ko-KR" altLang="en-US" dirty="0"/>
              <a:t>이전에 사용되었던 </a:t>
            </a:r>
            <a:r>
              <a:rPr lang="en-US" altLang="ko-KR" dirty="0"/>
              <a:t>Language model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- </a:t>
            </a:r>
            <a:r>
              <a:rPr lang="ko-KR" altLang="en-US" dirty="0"/>
              <a:t>예측에 사용할 앞 단어들의 개수를 정하여 </a:t>
            </a:r>
            <a:r>
              <a:rPr lang="en-US" altLang="ko-KR" dirty="0"/>
              <a:t>(n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  <a:r>
              <a:rPr lang="ko-KR" altLang="en-US" dirty="0"/>
              <a:t>모델링</a:t>
            </a:r>
            <a:endParaRPr lang="en-US" altLang="ko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0BD62-FEBF-4D38-9A45-EF3D4AF98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486" y="1881468"/>
            <a:ext cx="4947664" cy="1875832"/>
          </a:xfrm>
          <a:prstGeom prst="rect">
            <a:avLst/>
          </a:prstGeom>
        </p:spPr>
      </p:pic>
      <p:sp>
        <p:nvSpPr>
          <p:cNvPr id="11" name="Google Shape;67;p14">
            <a:extLst>
              <a:ext uri="{FF2B5EF4-FFF2-40B4-BE49-F238E27FC236}">
                <a16:creationId xmlns:a16="http://schemas.microsoft.com/office/drawing/2014/main" id="{4DFCFD0D-57AF-4865-9686-23105A2C4197}"/>
              </a:ext>
            </a:extLst>
          </p:cNvPr>
          <p:cNvSpPr txBox="1"/>
          <p:nvPr/>
        </p:nvSpPr>
        <p:spPr>
          <a:xfrm>
            <a:off x="1510575" y="3997386"/>
            <a:ext cx="7500563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/>
              <a:t>문제점</a:t>
            </a:r>
            <a:endParaRPr lang="en-US" altLang="ko-KR" sz="1600" b="1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  </a:t>
            </a:r>
            <a:r>
              <a:rPr lang="en-US" altLang="ko-KR" dirty="0"/>
              <a:t>- Sparsity Problems : n</a:t>
            </a:r>
            <a:r>
              <a:rPr lang="ko-KR" altLang="en-US" dirty="0"/>
              <a:t>이 커질수록 안 좋아짐</a:t>
            </a:r>
            <a:r>
              <a:rPr lang="en-US" altLang="ko-KR" dirty="0"/>
              <a:t>. </a:t>
            </a:r>
            <a:r>
              <a:rPr lang="ko-KR" altLang="en-US" dirty="0"/>
              <a:t>일반적으로 </a:t>
            </a:r>
            <a:r>
              <a:rPr lang="en-US" altLang="ko-KR" dirty="0"/>
              <a:t>n&lt;5</a:t>
            </a:r>
            <a:r>
              <a:rPr lang="ko-KR" altLang="en-US" dirty="0"/>
              <a:t>로 설정</a:t>
            </a:r>
            <a:r>
              <a:rPr lang="en-US" altLang="ko-KR" dirty="0"/>
              <a:t>. smoothing, backoff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  - Storage Problems : n</a:t>
            </a:r>
            <a:r>
              <a:rPr lang="ko-KR" altLang="en-US" dirty="0"/>
              <a:t>이 커지거나 </a:t>
            </a:r>
            <a:r>
              <a:rPr lang="en-US" altLang="ko-KR" dirty="0"/>
              <a:t>corpus</a:t>
            </a:r>
            <a:r>
              <a:rPr lang="ko-KR" altLang="en-US" dirty="0"/>
              <a:t>가 증가하면 모델의 크기가 증가함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6729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25047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Window-based Neural Network Language Model (NNLM)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0D9E4BE6-ABAE-4074-AA8D-5586082FFC35}"/>
              </a:ext>
            </a:extLst>
          </p:cNvPr>
          <p:cNvSpPr txBox="1"/>
          <p:nvPr/>
        </p:nvSpPr>
        <p:spPr>
          <a:xfrm>
            <a:off x="1408975" y="1019724"/>
            <a:ext cx="7156687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NNLM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- N-gram </a:t>
            </a:r>
            <a:r>
              <a:rPr lang="ko-KR" altLang="en-US" dirty="0"/>
              <a:t>모델의 </a:t>
            </a:r>
            <a:r>
              <a:rPr lang="en-US" altLang="ko-KR" dirty="0"/>
              <a:t>sparsity problem</a:t>
            </a:r>
            <a:r>
              <a:rPr lang="ko-KR" altLang="en-US" dirty="0"/>
              <a:t>을 해결하기 위해 제안된 신경망 기반 모델</a:t>
            </a:r>
            <a:endParaRPr lang="en-US" altLang="ko-KR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  - </a:t>
            </a:r>
            <a:r>
              <a:rPr lang="en-US" altLang="ko-KR" dirty="0"/>
              <a:t>Language model</a:t>
            </a:r>
            <a:r>
              <a:rPr lang="ko-KR" altLang="en-US" dirty="0"/>
              <a:t>이면서 동시에 단어의 </a:t>
            </a:r>
            <a:r>
              <a:rPr lang="en-US" altLang="ko-KR" dirty="0"/>
              <a:t>‘distributed representation’</a:t>
            </a:r>
            <a:r>
              <a:rPr lang="ko-KR" altLang="en-US" dirty="0"/>
              <a:t>을 학습</a:t>
            </a:r>
            <a:endParaRPr lang="en-US" altLang="ko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F9F8C2-3628-4D34-8319-A16922C9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34" y="2055738"/>
            <a:ext cx="3273681" cy="28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23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25047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Window-based Neural Network Language Model (NNLM)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1E3615-69D5-45EF-9FC5-B4B8DBFBA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569" y="1367774"/>
            <a:ext cx="7521556" cy="27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57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25047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Recurrent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Network (RNN)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603313-FD5D-4D8D-9E62-7C74A6F61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027" y="1241993"/>
            <a:ext cx="5997592" cy="30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44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25047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Recurrent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Neural Network (RNN)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5B8576-3DFD-4B55-AFE9-6AC43463D059}"/>
              </a:ext>
            </a:extLst>
          </p:cNvPr>
          <p:cNvGrpSpPr/>
          <p:nvPr/>
        </p:nvGrpSpPr>
        <p:grpSpPr>
          <a:xfrm>
            <a:off x="1578708" y="889513"/>
            <a:ext cx="7314317" cy="3947112"/>
            <a:chOff x="1578708" y="889513"/>
            <a:chExt cx="7314317" cy="39471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449677-CFB7-43ED-A88B-7EFBA0C0E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8708" y="889513"/>
              <a:ext cx="7314317" cy="394711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5D706E-BA7A-4CCB-BB8A-73E050417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8708" y="889513"/>
              <a:ext cx="1930400" cy="538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051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01B905CB-6979-4470-AF31-A973CA3463A7}"/>
              </a:ext>
            </a:extLst>
          </p:cNvPr>
          <p:cNvSpPr txBox="1"/>
          <p:nvPr/>
        </p:nvSpPr>
        <p:spPr>
          <a:xfrm>
            <a:off x="1408974" y="306875"/>
            <a:ext cx="725047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References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639C444C-83CA-465B-9C4C-D5D31E424129}"/>
              </a:ext>
            </a:extLst>
          </p:cNvPr>
          <p:cNvSpPr txBox="1"/>
          <p:nvPr/>
        </p:nvSpPr>
        <p:spPr>
          <a:xfrm>
            <a:off x="1408975" y="1019724"/>
            <a:ext cx="715668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https://youtube.com/playlist?list=PLoROMvodv4rOSH4v6133s9LFPRHjEmbmJ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dirty="0"/>
              <a:t>https://youtube.com/playlist?list=PLetSlH8YjIfVdobI2IkAQnNTb1Bt5Ji9U</a:t>
            </a:r>
          </a:p>
        </p:txBody>
      </p:sp>
    </p:spTree>
    <p:extLst>
      <p:ext uri="{BB962C8B-B14F-4D97-AF65-F5344CB8AC3E}">
        <p14:creationId xmlns:p14="http://schemas.microsoft.com/office/powerpoint/2010/main" val="4196276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6EEFCEB9-4F6B-4FBD-B751-132A3BC7D4B6}"/>
              </a:ext>
            </a:extLst>
          </p:cNvPr>
          <p:cNvSpPr txBox="1"/>
          <p:nvPr/>
        </p:nvSpPr>
        <p:spPr>
          <a:xfrm>
            <a:off x="1510574" y="2160883"/>
            <a:ext cx="6570533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3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</a:t>
            </a:r>
            <a:endParaRPr lang="en-US" altLang="ko" sz="3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6225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스케줄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E12094-097C-4987-B5B9-1DB84028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777" y="906635"/>
            <a:ext cx="6043371" cy="3929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F8CF1A-AB35-47B5-B411-02E33F66ADE4}"/>
              </a:ext>
            </a:extLst>
          </p:cNvPr>
          <p:cNvSpPr/>
          <p:nvPr/>
        </p:nvSpPr>
        <p:spPr>
          <a:xfrm>
            <a:off x="1578708" y="2649415"/>
            <a:ext cx="5916246" cy="844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6EEFCEB9-4F6B-4FBD-B751-132A3BC7D4B6}"/>
              </a:ext>
            </a:extLst>
          </p:cNvPr>
          <p:cNvSpPr txBox="1"/>
          <p:nvPr/>
        </p:nvSpPr>
        <p:spPr>
          <a:xfrm>
            <a:off x="1353963" y="1842334"/>
            <a:ext cx="6570533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Lecture 4 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Parsing</a:t>
            </a:r>
            <a:endParaRPr sz="3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4979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13761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Syntactic Structure : Consistency and Dependency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F947B6E-4DE2-4C0C-A107-590917C7E3A8}"/>
              </a:ext>
            </a:extLst>
          </p:cNvPr>
          <p:cNvSpPr txBox="1"/>
          <p:nvPr/>
        </p:nvSpPr>
        <p:spPr>
          <a:xfrm>
            <a:off x="1408974" y="1055550"/>
            <a:ext cx="7562151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1) Consistency Parsing (Phrase structure grammar, CFGs)</a:t>
            </a:r>
            <a:r>
              <a:rPr lang="en-US" altLang="ko" dirty="0"/>
              <a:t>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- word </a:t>
            </a:r>
            <a:r>
              <a:rPr lang="en-US" dirty="0">
                <a:sym typeface="Wingdings" panose="05000000000000000000" pitchFamily="2" charset="2"/>
              </a:rPr>
              <a:t> phrase  bigger phrase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  - </a:t>
            </a:r>
            <a:r>
              <a:rPr lang="ko-KR" altLang="en-US" dirty="0" err="1">
                <a:sym typeface="Wingdings" panose="05000000000000000000" pitchFamily="2" charset="2"/>
              </a:rPr>
              <a:t>동사구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명사구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전치사구 등으로 묶어서 문장의 구조 파악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DCEEE735-4778-40C9-81BF-EBD215D2DBCC}"/>
              </a:ext>
            </a:extLst>
          </p:cNvPr>
          <p:cNvSpPr txBox="1"/>
          <p:nvPr/>
        </p:nvSpPr>
        <p:spPr>
          <a:xfrm>
            <a:off x="1408974" y="3468479"/>
            <a:ext cx="7562151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2) Dependency Parsing</a:t>
            </a:r>
            <a:endParaRPr lang="en-US" altLang="ko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  - </a:t>
            </a:r>
            <a:r>
              <a:rPr lang="ko-KR" altLang="en-US" dirty="0">
                <a:sym typeface="Wingdings" panose="05000000000000000000" pitchFamily="2" charset="2"/>
              </a:rPr>
              <a:t>문장에서 각 단어에 대해 어떤 단어가 그것을 수식하는지 설명하는 것이 목표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9C6685-A906-4751-BFE3-64FAF78D9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48" t="37276" r="34762" b="48490"/>
          <a:stretch/>
        </p:blipFill>
        <p:spPr>
          <a:xfrm>
            <a:off x="1634048" y="2001729"/>
            <a:ext cx="3990007" cy="1279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311954-0F6A-4AED-B528-85A4B1CE3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46" t="59411" r="30948" b="34207"/>
          <a:stretch/>
        </p:blipFill>
        <p:spPr>
          <a:xfrm>
            <a:off x="1634049" y="4192770"/>
            <a:ext cx="4693337" cy="6462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67581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Prepositional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Phrase Attachment Ambiguity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2D50091B-C9DA-45AC-B29B-3CBF4CF6C116}"/>
              </a:ext>
            </a:extLst>
          </p:cNvPr>
          <p:cNvSpPr txBox="1"/>
          <p:nvPr/>
        </p:nvSpPr>
        <p:spPr>
          <a:xfrm>
            <a:off x="1777996" y="998038"/>
            <a:ext cx="756215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3200" b="1" dirty="0"/>
              <a:t>San Jose cops kill man with knife</a:t>
            </a:r>
            <a:r>
              <a:rPr lang="en-US" altLang="ko" sz="28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96301A-D78B-49F4-921A-8F485926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1" t="3876" r="16020" b="87688"/>
          <a:stretch/>
        </p:blipFill>
        <p:spPr>
          <a:xfrm>
            <a:off x="1856149" y="1624144"/>
            <a:ext cx="6443789" cy="9222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354CF2-8523-4DED-8BC1-8340916FE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5" t="33884" b="59582"/>
          <a:stretch/>
        </p:blipFill>
        <p:spPr>
          <a:xfrm>
            <a:off x="1710522" y="3720558"/>
            <a:ext cx="6735041" cy="615442"/>
          </a:xfrm>
          <a:prstGeom prst="rect">
            <a:avLst/>
          </a:prstGeom>
        </p:spPr>
      </p:pic>
      <p:sp>
        <p:nvSpPr>
          <p:cNvPr id="11" name="Google Shape;67;p14">
            <a:extLst>
              <a:ext uri="{FF2B5EF4-FFF2-40B4-BE49-F238E27FC236}">
                <a16:creationId xmlns:a16="http://schemas.microsoft.com/office/drawing/2014/main" id="{3B73E6FB-F19D-4D4C-AC02-52AFB45C738A}"/>
              </a:ext>
            </a:extLst>
          </p:cNvPr>
          <p:cNvSpPr txBox="1"/>
          <p:nvPr/>
        </p:nvSpPr>
        <p:spPr>
          <a:xfrm>
            <a:off x="1408975" y="2849315"/>
            <a:ext cx="7562151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1) PP attachment ambiguities multiply</a:t>
            </a:r>
            <a:endParaRPr lang="en-US" altLang="ko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  - </a:t>
            </a:r>
            <a:r>
              <a:rPr lang="ko-KR" altLang="en-US" dirty="0">
                <a:sym typeface="Wingdings" panose="05000000000000000000" pitchFamily="2" charset="2"/>
              </a:rPr>
              <a:t>문장 끝에 </a:t>
            </a:r>
            <a:r>
              <a:rPr lang="en-US" altLang="ko-KR" dirty="0">
                <a:sym typeface="Wingdings" panose="05000000000000000000" pitchFamily="2" charset="2"/>
              </a:rPr>
              <a:t>k</a:t>
            </a:r>
            <a:r>
              <a:rPr lang="ko-KR" altLang="en-US" dirty="0">
                <a:sym typeface="Wingdings" panose="05000000000000000000" pitchFamily="2" charset="2"/>
              </a:rPr>
              <a:t>개 전치사구 있으면 문장은 </a:t>
            </a:r>
            <a:r>
              <a:rPr lang="en-US" altLang="ko-KR" dirty="0">
                <a:sym typeface="Wingdings" panose="05000000000000000000" pitchFamily="2" charset="2"/>
              </a:rPr>
              <a:t>Catalan numbers</a:t>
            </a:r>
            <a:r>
              <a:rPr lang="ko-KR" altLang="en-US" dirty="0">
                <a:sym typeface="Wingdings" panose="05000000000000000000" pitchFamily="2" charset="2"/>
              </a:rPr>
              <a:t>만큼 </a:t>
            </a:r>
            <a:r>
              <a:rPr lang="en-US" altLang="ko-KR" dirty="0">
                <a:sym typeface="Wingdings" panose="05000000000000000000" pitchFamily="2" charset="2"/>
              </a:rPr>
              <a:t>parse</a:t>
            </a:r>
            <a:r>
              <a:rPr lang="ko-KR" altLang="en-US" dirty="0">
                <a:sym typeface="Wingdings" panose="05000000000000000000" pitchFamily="2" charset="2"/>
              </a:rPr>
              <a:t>할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ym typeface="Wingdings" panose="05000000000000000000" pitchFamily="2" charset="2"/>
              </a:rPr>
              <a:t>  - Catalan number = (2n)! / (n+1)!n!</a:t>
            </a:r>
          </a:p>
        </p:txBody>
      </p:sp>
    </p:spTree>
    <p:extLst>
      <p:ext uri="{BB962C8B-B14F-4D97-AF65-F5344CB8AC3E}">
        <p14:creationId xmlns:p14="http://schemas.microsoft.com/office/powerpoint/2010/main" val="607259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Other Ambiguities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6CF1EAB-BE1D-4065-8E25-D21EFF1B5CA0}"/>
              </a:ext>
            </a:extLst>
          </p:cNvPr>
          <p:cNvSpPr txBox="1"/>
          <p:nvPr/>
        </p:nvSpPr>
        <p:spPr>
          <a:xfrm>
            <a:off x="1408974" y="1055550"/>
            <a:ext cx="756215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1) Coordination scope ambiguity</a:t>
            </a:r>
            <a:r>
              <a:rPr lang="en-US" altLang="ko" dirty="0"/>
              <a:t> </a:t>
            </a: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F9F02738-43FC-431C-AD80-72DB5077925E}"/>
              </a:ext>
            </a:extLst>
          </p:cNvPr>
          <p:cNvSpPr txBox="1"/>
          <p:nvPr/>
        </p:nvSpPr>
        <p:spPr>
          <a:xfrm>
            <a:off x="1408974" y="2497489"/>
            <a:ext cx="756215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2) Adjectival/Adverbial modifier ambiguity</a:t>
            </a:r>
            <a:r>
              <a:rPr lang="en-US" altLang="ko" dirty="0"/>
              <a:t> </a:t>
            </a: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A00A7E04-F7DD-4F06-B567-846EE2E81F3D}"/>
              </a:ext>
            </a:extLst>
          </p:cNvPr>
          <p:cNvSpPr txBox="1"/>
          <p:nvPr/>
        </p:nvSpPr>
        <p:spPr>
          <a:xfrm>
            <a:off x="1408974" y="3723999"/>
            <a:ext cx="756215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" sz="1600" b="1" dirty="0"/>
              <a:t>3) Verb Phrase attachment ambiguity</a:t>
            </a:r>
            <a:r>
              <a:rPr lang="en-US" altLang="ko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FDA420-4954-4F8C-BDF4-2956BCF31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6" t="54093" r="12288" b="34055"/>
          <a:stretch/>
        </p:blipFill>
        <p:spPr>
          <a:xfrm>
            <a:off x="1680309" y="1509884"/>
            <a:ext cx="5080204" cy="9641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734648-A44B-44D2-B884-3711D6F35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9" t="76590" r="10717" b="17341"/>
          <a:stretch/>
        </p:blipFill>
        <p:spPr>
          <a:xfrm>
            <a:off x="1680309" y="3068502"/>
            <a:ext cx="5457998" cy="5153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EB74C8-3038-47F8-8B83-96C3135FE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5" t="87673" r="16021" b="5966"/>
          <a:stretch/>
        </p:blipFill>
        <p:spPr>
          <a:xfrm>
            <a:off x="1702777" y="4273918"/>
            <a:ext cx="5229234" cy="5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5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05471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Dependency Grammar and Dependency Structure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DF46A1-92E3-4871-A2B1-47C9A1183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20" y="1393858"/>
            <a:ext cx="5868158" cy="1638512"/>
          </a:xfrm>
          <a:prstGeom prst="rect">
            <a:avLst/>
          </a:prstGeom>
        </p:spPr>
      </p:pic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E71C93F0-D8A9-41BA-9509-833E47561803}"/>
              </a:ext>
            </a:extLst>
          </p:cNvPr>
          <p:cNvSpPr txBox="1"/>
          <p:nvPr/>
        </p:nvSpPr>
        <p:spPr>
          <a:xfrm>
            <a:off x="1408974" y="3365130"/>
            <a:ext cx="756215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" dirty="0"/>
              <a:t>ROOT</a:t>
            </a:r>
            <a:r>
              <a:rPr lang="ko-KR" altLang="en-US" dirty="0"/>
              <a:t>에 의존하는 단어는 단 하나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dirty="0">
                <a:sym typeface="Wingdings" panose="05000000000000000000" pitchFamily="2" charset="2"/>
              </a:rPr>
              <a:t>AB, BA </a:t>
            </a:r>
            <a:r>
              <a:rPr lang="ko-KR" altLang="en-US" dirty="0">
                <a:sym typeface="Wingdings" panose="05000000000000000000" pitchFamily="2" charset="2"/>
              </a:rPr>
              <a:t>등의 사이클이 없어야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dirty="0">
                <a:sym typeface="Wingdings" panose="05000000000000000000" pitchFamily="2" charset="2"/>
              </a:rPr>
              <a:t>Non-projective sentence (</a:t>
            </a:r>
            <a:r>
              <a:rPr lang="ko-KR" altLang="en-US" dirty="0">
                <a:sym typeface="Wingdings" panose="05000000000000000000" pitchFamily="2" charset="2"/>
              </a:rPr>
              <a:t>화살표가 겹치면 안됨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731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69521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Basic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Transition-based Dependency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Parser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7B173AC7-C707-4BEF-9681-15630658436C}"/>
              </a:ext>
            </a:extLst>
          </p:cNvPr>
          <p:cNvSpPr txBox="1"/>
          <p:nvPr/>
        </p:nvSpPr>
        <p:spPr>
          <a:xfrm>
            <a:off x="1408975" y="949205"/>
            <a:ext cx="7562151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sz="1600" b="1" dirty="0">
                <a:sym typeface="Wingdings" panose="05000000000000000000" pitchFamily="2" charset="2"/>
              </a:rPr>
              <a:t>Initialization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ym typeface="Wingdings" panose="05000000000000000000" pitchFamily="2" charset="2"/>
              </a:rPr>
              <a:t>  - Stack (sigma)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‘ROOT’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ym typeface="Wingdings" panose="05000000000000000000" pitchFamily="2" charset="2"/>
              </a:rPr>
              <a:t>  - Buffer (beta) : parse</a:t>
            </a:r>
            <a:r>
              <a:rPr lang="ko-KR" altLang="en-US" sz="1600" dirty="0">
                <a:sym typeface="Wingdings" panose="05000000000000000000" pitchFamily="2" charset="2"/>
              </a:rPr>
              <a:t>하려는 문장의 단어들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ym typeface="Wingdings" panose="05000000000000000000" pitchFamily="2" charset="2"/>
              </a:rPr>
              <a:t>  - A : dependency arcs</a:t>
            </a: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CEB7824C-B71B-4BD9-B56A-B31A9F331C09}"/>
              </a:ext>
            </a:extLst>
          </p:cNvPr>
          <p:cNvSpPr txBox="1"/>
          <p:nvPr/>
        </p:nvSpPr>
        <p:spPr>
          <a:xfrm>
            <a:off x="1408962" y="2061156"/>
            <a:ext cx="756215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ym typeface="Wingdings" panose="05000000000000000000" pitchFamily="2" charset="2"/>
              </a:rPr>
              <a:t>2) Shift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ym typeface="Wingdings" panose="05000000000000000000" pitchFamily="2" charset="2"/>
              </a:rPr>
              <a:t>  - </a:t>
            </a:r>
            <a:r>
              <a:rPr lang="ko-KR" altLang="en-US" sz="1600" dirty="0">
                <a:sym typeface="Wingdings" panose="05000000000000000000" pitchFamily="2" charset="2"/>
              </a:rPr>
              <a:t>다음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단어를 스택에 넣기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E79A67B3-B165-46F0-B87A-DA9774F896BC}"/>
              </a:ext>
            </a:extLst>
          </p:cNvPr>
          <p:cNvSpPr txBox="1"/>
          <p:nvPr/>
        </p:nvSpPr>
        <p:spPr>
          <a:xfrm>
            <a:off x="1408963" y="2743805"/>
            <a:ext cx="7562151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ym typeface="Wingdings" panose="05000000000000000000" pitchFamily="2" charset="2"/>
              </a:rPr>
              <a:t>3) Left-Arc or Right-Arc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ym typeface="Wingdings" panose="05000000000000000000" pitchFamily="2" charset="2"/>
              </a:rPr>
              <a:t>  - </a:t>
            </a:r>
            <a:r>
              <a:rPr lang="ko-KR" altLang="en-US" sz="1600" dirty="0">
                <a:sym typeface="Wingdings" panose="05000000000000000000" pitchFamily="2" charset="2"/>
              </a:rPr>
              <a:t>스택에서 단어 두 개 가져와서 의존관계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수식관계</a:t>
            </a:r>
            <a:r>
              <a:rPr lang="en-US" altLang="ko-KR" sz="1600" dirty="0">
                <a:sym typeface="Wingdings" panose="05000000000000000000" pitchFamily="2" charset="2"/>
              </a:rPr>
              <a:t>) </a:t>
            </a:r>
            <a:r>
              <a:rPr lang="ko-KR" altLang="en-US" sz="1600" dirty="0">
                <a:sym typeface="Wingdings" panose="05000000000000000000" pitchFamily="2" charset="2"/>
              </a:rPr>
              <a:t>파악 </a:t>
            </a:r>
            <a:r>
              <a:rPr lang="en-US" altLang="ko-KR" sz="1600" dirty="0">
                <a:sym typeface="Wingdings" panose="05000000000000000000" pitchFamily="2" charset="2"/>
              </a:rPr>
              <a:t>(Left or Right)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ym typeface="Wingdings" panose="05000000000000000000" pitchFamily="2" charset="2"/>
              </a:rPr>
              <a:t>  - A</a:t>
            </a:r>
            <a:r>
              <a:rPr lang="ko-KR" altLang="en-US" sz="1600" dirty="0">
                <a:sym typeface="Wingdings" panose="05000000000000000000" pitchFamily="2" charset="2"/>
              </a:rPr>
              <a:t>에 두 단어의 문법적 관계 </a:t>
            </a:r>
            <a:r>
              <a:rPr lang="en-US" altLang="ko-KR" sz="1600" dirty="0">
                <a:sym typeface="Wingdings" panose="05000000000000000000" pitchFamily="2" charset="2"/>
              </a:rPr>
              <a:t>+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Left or Right Arc </a:t>
            </a:r>
            <a:r>
              <a:rPr lang="ko-KR" altLang="en-US" sz="1600" dirty="0">
                <a:sym typeface="Wingdings" panose="05000000000000000000" pitchFamily="2" charset="2"/>
              </a:rPr>
              <a:t>추가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ym typeface="Wingdings" panose="05000000000000000000" pitchFamily="2" charset="2"/>
              </a:rPr>
              <a:t>  - </a:t>
            </a:r>
            <a:r>
              <a:rPr lang="ko-KR" altLang="en-US" sz="1600" dirty="0" err="1">
                <a:sym typeface="Wingdings" panose="05000000000000000000" pitchFamily="2" charset="2"/>
              </a:rPr>
              <a:t>수식받은</a:t>
            </a:r>
            <a:r>
              <a:rPr lang="ko-KR" altLang="en-US" sz="1600" dirty="0">
                <a:sym typeface="Wingdings" panose="05000000000000000000" pitchFamily="2" charset="2"/>
              </a:rPr>
              <a:t> 단어는 스택에서 사라짐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10" name="Google Shape;67;p14">
            <a:extLst>
              <a:ext uri="{FF2B5EF4-FFF2-40B4-BE49-F238E27FC236}">
                <a16:creationId xmlns:a16="http://schemas.microsoft.com/office/drawing/2014/main" id="{37FBDE69-F2DE-42A1-8B79-8C00BAC1332E}"/>
              </a:ext>
            </a:extLst>
          </p:cNvPr>
          <p:cNvSpPr txBox="1"/>
          <p:nvPr/>
        </p:nvSpPr>
        <p:spPr>
          <a:xfrm>
            <a:off x="1408975" y="3913326"/>
            <a:ext cx="756215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ym typeface="Wingdings" panose="05000000000000000000" pitchFamily="2" charset="2"/>
              </a:rPr>
              <a:t>4) Final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ym typeface="Wingdings" panose="05000000000000000000" pitchFamily="2" charset="2"/>
              </a:rPr>
              <a:t>  - Stack (sigma)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‘ROOT’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ym typeface="Wingdings" panose="05000000000000000000" pitchFamily="2" charset="2"/>
              </a:rPr>
              <a:t>  - Buffer (beta) : </a:t>
            </a:r>
            <a:r>
              <a:rPr lang="ko-KR" altLang="en-US" sz="1600" dirty="0">
                <a:sym typeface="Wingdings" panose="05000000000000000000" pitchFamily="2" charset="2"/>
              </a:rPr>
              <a:t>공집합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73383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826</Words>
  <Application>Microsoft Office PowerPoint</Application>
  <PresentationFormat>화면 슬라이드 쇼(16:9)</PresentationFormat>
  <Paragraphs>123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srin</dc:creator>
  <cp:lastModifiedBy>김 서린</cp:lastModifiedBy>
  <cp:revision>13</cp:revision>
  <dcterms:modified xsi:type="dcterms:W3CDTF">2022-04-24T10:30:07Z</dcterms:modified>
</cp:coreProperties>
</file>